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4"/>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ype="http://schemas.openxmlformats.org/officeDocument/2006/relationships/presProps" Target="presProps.xml"/>  <Relationship Id="rId11" Type="http://schemas.openxmlformats.org/officeDocument/2006/relationships/viewProps" Target="viewProps.xml"/>  <Relationship Id="rId12" Type="http://schemas.openxmlformats.org/officeDocument/2006/relationships/theme" Target="theme/theme1.xml"/>  <Relationship Id="rId13" Type="http://schemas.openxmlformats.org/officeDocument/2006/relationships/tableStyles" Target="tableStyles.xml"/>  <Relationship Id="rId14"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media/image2.svg" Type="http://schemas.openxmlformats.org/officeDocument/2006/relationships/image"/><Relationship Id="rId3" Target="../media/image3.png" Type="http://schemas.openxmlformats.org/officeDocument/2006/relationships/image"/><Relationship Id="rId4" Target="../slideLayouts/slideLayout1.xml" Type="http://schemas.openxmlformats.org/officeDocument/2006/relationships/slideLayout"/><Relationship Id="rId5" Target="../notesSlides/notesSlide1.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4.png" Type="http://schemas.openxmlformats.org/officeDocument/2006/relationships/image"/><Relationship Id="rId2" Target="../media/image5.sv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 Id="rId10" Target="../media/image13.svg" Type="http://schemas.openxmlformats.org/officeDocument/2006/relationships/image"/><Relationship Id="rId11" Target="../slideLayouts/slideLayout1.xml" Type="http://schemas.openxmlformats.org/officeDocument/2006/relationships/slideLayout"/><Relationship Id="rId12"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14.png" Type="http://schemas.openxmlformats.org/officeDocument/2006/relationships/image"/><Relationship Id="rId2" Target="../media/image15.svg" Type="http://schemas.openxmlformats.org/officeDocument/2006/relationships/image"/><Relationship Id="rId3" Target="../slideLayouts/slideLayout1.xml" Type="http://schemas.openxmlformats.org/officeDocument/2006/relationships/slideLayout"/><Relationship Id="rId4"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16.pn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17.png" Type="http://schemas.openxmlformats.org/officeDocument/2006/relationships/image"/><Relationship Id="rId2" Target="../media/image18.sv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slideLayouts/slideLayout1.xml" Type="http://schemas.openxmlformats.org/officeDocument/2006/relationships/slideLayout"/><Relationship Id="rId8"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23.png" Type="http://schemas.openxmlformats.org/officeDocument/2006/relationships/image"/><Relationship Id="rId2" Target="../media/image24.svg" Type="http://schemas.openxmlformats.org/officeDocument/2006/relationships/image"/><Relationship Id="rId3" Target="../slideLayouts/slideLayout1.xml" Type="http://schemas.openxmlformats.org/officeDocument/2006/relationships/slideLayout"/><Relationship Id="rId4"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25.png" Type="http://schemas.openxmlformats.org/officeDocument/2006/relationships/image"/><Relationship Id="rId2" Target="../media/image26.sv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 Id="rId10" Target="../media/image34.svg" Type="http://schemas.openxmlformats.org/officeDocument/2006/relationships/image"/><Relationship Id="rId11" Target="../slideLayouts/slideLayout1.xml" Type="http://schemas.openxmlformats.org/officeDocument/2006/relationships/slideLayout"/><Relationship Id="rId12"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35.png" Type="http://schemas.openxmlformats.org/officeDocument/2006/relationships/image"/><Relationship Id="rId2" Target="../media/image36.sv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slideLayouts/slideLayout1.xml" Type="http://schemas.openxmlformats.org/officeDocument/2006/relationships/slideLayout"/><Relationship Id="rId7" Target="../notesSlides/notesSlide8.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3794" cy="6865808"/>
          </a:xfrm>
          <a:prstGeom prst="rect">
            <a:avLst/>
          </a:prstGeom>
        </p:spPr>
      </p:pic>
      <p:sp>
        <p:nvSpPr>
          <p:cNvPr id="3" name="Object 2"/>
          <p:cNvSpPr/>
          <p:nvPr/>
        </p:nvSpPr>
        <p:spPr>
          <a:xfrm>
            <a:off x="495176" y="5055469"/>
            <a:ext cx="12027067" cy="821326"/>
          </a:xfrm>
          <a:prstGeom prst="rect">
            <a:avLst/>
          </a:prstGeom>
          <a:noFill/>
        </p:spPr>
        <p:txBody>
          <a:bodyPr wrap="square" rtlCol="0" anchor="t" bIns="0" lIns="0" rIns="0" tIns="0"/>
          <a:lstStyle/>
          <a:p>
            <a:pPr algn="l">
              <a:lnSpc>
                <a:spcPts val="6470"/>
              </a:lnSpc>
              <a:buNone/>
            </a:pPr>
            <a:r>
              <a:rPr lang="en-US" sz="6075" dirty="0" smtClean="0">
                <a:solidFill>
                  <a:srgbClr val="181818">
                    <a:alpha val="80000"/>
                  </a:srgbClr>
                </a:solidFill>
                <a:latin typeface="Playfair Display" pitchFamily="34" charset="0"/>
                <a:ea typeface="Playfair Display" pitchFamily="34" charset="-122"/>
                <a:cs typeface="Playfair Display" pitchFamily="34" charset="-120"/>
              </a:rPr>
              <a:t> </a:t>
            </a:r>
            <a:r>
              <a:rPr lang="en-US" sz="6075" u="sng" dirty="0" smtClean="0">
                <a:solidFill>
                  <a:srgbClr val="181818">
                    <a:alpha val="80000"/>
                  </a:srgbClr>
                </a:solidFill>
                <a:latin typeface="Playfair Display" pitchFamily="34" charset="0"/>
                <a:ea typeface="Playfair Display" pitchFamily="34" charset="-122"/>
                <a:cs typeface="Playfair Display" pitchFamily="34" charset="-120"/>
              </a:rPr>
              <a:t>                 Booth Finder                </a:t>
            </a:r>
            <a:endParaRPr lang="en-US" dirty="0"/>
          </a:p>
        </p:txBody>
      </p:sp>
      <p:sp>
        <p:nvSpPr>
          <p:cNvPr id="4" name="Object 3"/>
          <p:cNvSpPr/>
          <p:nvPr/>
        </p:nvSpPr>
        <p:spPr>
          <a:xfrm>
            <a:off x="495176" y="5951637"/>
            <a:ext cx="12027067" cy="614209"/>
          </a:xfrm>
          <a:prstGeom prst="rect">
            <a:avLst/>
          </a:prstGeom>
          <a:noFill/>
        </p:spPr>
        <p:txBody>
          <a:bodyPr wrap="square" rtlCol="0" anchor="t" bIns="0" lIns="0" rIns="0" tIns="0"/>
          <a:lstStyle/>
          <a:p>
            <a:pPr algn="l">
              <a:lnSpc>
                <a:spcPts val="2420"/>
              </a:lnSpc>
              <a:spcBef>
                <a:spcPts val="578"/>
              </a:spcBef>
              <a:buNone/>
            </a:pPr>
            <a:r>
              <a:rPr lang="en-US" sz="1549" spc="47" kern="0" dirty="0" smtClean="0">
                <a:solidFill>
                  <a:srgbClr val="181818">
                    <a:alpha val="80000"/>
                  </a:srgbClr>
                </a:solidFill>
                <a:latin typeface="Roboto" pitchFamily="34" charset="0"/>
                <a:ea typeface="Roboto" pitchFamily="34" charset="-122"/>
                <a:cs typeface="Roboto" pitchFamily="34" charset="-120"/>
              </a:rPr>
              <a:t>A web application that helps users find nearby restaurants with real-time availability, customizable filters, and group coordination features.</a:t>
            </a:r>
            <a:endParaRPr lang="en-US" dirty="0"/>
          </a:p>
        </p:txBody>
      </p:sp>
      <p:pic>
        <p:nvPicPr>
          <p:cNvPr id="5" name="Object 4" descr="">    </p:cNvPr>
          <p:cNvPicPr>
            <a:picLocks noChangeAspect="1"/>
          </p:cNvPicPr>
          <p:nvPr/>
        </p:nvPicPr>
        <p:blipFill>
          <a:blip r:embed="rId3"/>
          <a:srcRect l="0" r="0" t="20426" b="20426"/>
          <a:stretch/>
        </p:blipFill>
        <p:spPr>
          <a:xfrm>
            <a:off x="114271" y="0"/>
            <a:ext cx="12074681" cy="4761309"/>
          </a:xfrm>
          <a:prstGeom prst="rect">
            <a:avLst/>
          </a:prstGeom>
        </p:spPr>
      </p:pic>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11627"/>
        </a:solidFill>
        <a:effectLst/>
      </p:bgPr>
    </p:bg>
    <p:spTree>
      <p:nvGrpSpPr>
        <p:cNvPr id="1" name=""/>
        <p:cNvGrpSpPr/>
        <p:nvPr/>
      </p:nvGrpSpPr>
      <p:grpSpPr>
        <a:xfrm>
          <a:off x="0" y="0"/>
          <a:ext cx="0" cy="0"/>
          <a:chOff x="0" y="0"/>
          <a:chExt cx="0" cy="0"/>
        </a:xfrm>
      </p:grpSpPr>
      <p:pic>
        <p:nvPicPr>
          <p:cNvPr id="2" name="Object 1"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rtlCol="0" anchor="t" bIns="0" lIns="0" rIns="0" tIns="0"/>
          <a:lstStyle/>
          <a:p>
            <a:pPr algn="l">
              <a:lnSpc>
                <a:spcPts val="3994"/>
              </a:lnSpc>
              <a:buNone/>
            </a:pPr>
            <a:r>
              <a:rPr lang="en-US" sz="3750" dirty="0" smtClean="0">
                <a:solidFill>
                  <a:srgbClr val="ffffff"/>
                </a:solidFill>
                <a:latin typeface="Playfair Display" pitchFamily="34" charset="0"/>
                <a:ea typeface="Playfair Display" pitchFamily="34" charset="-122"/>
                <a:cs typeface="Playfair Display" pitchFamily="34" charset="-120"/>
              </a:rPr>
              <a:t>Project Overview</a:t>
            </a:r>
            <a:endParaRPr lang="en-US" dirty="0"/>
          </a:p>
        </p:txBody>
      </p:sp>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3910" y="1972521"/>
            <a:ext cx="771332" cy="818945"/>
          </a:xfrm>
          <a:prstGeom prst="rect">
            <a:avLst/>
          </a:prstGeom>
        </p:spPr>
      </p:pic>
      <p:sp>
        <p:nvSpPr>
          <p:cNvPr id="5" name="Object 4"/>
          <p:cNvSpPr/>
          <p:nvPr/>
        </p:nvSpPr>
        <p:spPr>
          <a:xfrm>
            <a:off x="356146" y="3193797"/>
            <a:ext cx="2692044" cy="862987"/>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solidFill>
                <a:latin typeface="Roboto" pitchFamily="34" charset="0"/>
                <a:ea typeface="Roboto" pitchFamily="34" charset="-122"/>
                <a:cs typeface="Roboto" pitchFamily="34" charset="-120"/>
              </a:rPr>
              <a:t>TACKLE THE CHALLENGE OF SECURING LAST-MINUTE RESTAURANT RESERVATIONS</a:t>
            </a:r>
            <a:endParaRPr lang="en-US" dirty="0"/>
          </a:p>
        </p:txBody>
      </p:sp>
      <p:sp>
        <p:nvSpPr>
          <p:cNvPr id="6" name="Object 5"/>
          <p:cNvSpPr/>
          <p:nvPr/>
        </p:nvSpPr>
        <p:spPr>
          <a:xfrm>
            <a:off x="356146" y="4127162"/>
            <a:ext cx="2692044" cy="758387"/>
          </a:xfrm>
          <a:prstGeom prst="rect">
            <a:avLst/>
          </a:prstGeom>
          <a:noFill/>
        </p:spPr>
        <p:txBody>
          <a:bodyPr wrap="square" rtlCol="0" anchor="t" bIns="0" lIns="0" rIns="0" tIns="0"/>
          <a:lstStyle/>
          <a:p>
            <a:pPr algn="ctr">
              <a:lnSpc>
                <a:spcPts val="1991"/>
              </a:lnSpc>
              <a:spcBef>
                <a:spcPts val="543"/>
              </a:spcBef>
              <a:buNone/>
            </a:pPr>
            <a:r>
              <a:rPr lang="en-US" sz="1275" spc="38" kern="0" dirty="0" smtClean="0">
                <a:solidFill>
                  <a:srgbClr val="ffffff">
                    <a:alpha val="80000"/>
                  </a:srgbClr>
                </a:solidFill>
                <a:latin typeface="Roboto" pitchFamily="34" charset="0"/>
                <a:ea typeface="Roboto" pitchFamily="34" charset="-122"/>
                <a:cs typeface="Roboto" pitchFamily="34" charset="-120"/>
              </a:rPr>
              <a:t>The app caters to spontaneous diners seeking quick access to nearby dining options.</a:t>
            </a:r>
            <a:endParaRPr lang="en-US" dirty="0"/>
          </a:p>
        </p:txBody>
      </p:sp>
      <p:pic>
        <p:nvPicPr>
          <p:cNvPr id="7" name="Object 6"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6318" y="1961361"/>
            <a:ext cx="857036" cy="857036"/>
          </a:xfrm>
          <a:prstGeom prst="rect">
            <a:avLst/>
          </a:prstGeom>
        </p:spPr>
      </p:pic>
      <p:sp>
        <p:nvSpPr>
          <p:cNvPr id="8" name="Object 7"/>
          <p:cNvSpPr/>
          <p:nvPr/>
        </p:nvSpPr>
        <p:spPr>
          <a:xfrm>
            <a:off x="3284351" y="3193797"/>
            <a:ext cx="2692044" cy="647240"/>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solidFill>
                <a:latin typeface="Roboto" pitchFamily="34" charset="0"/>
                <a:ea typeface="Roboto" pitchFamily="34" charset="-122"/>
                <a:cs typeface="Roboto" pitchFamily="34" charset="-120"/>
              </a:rPr>
              <a:t>OFFER REAL-TIME UPDATES ON RESTAURANT AVAILABILITY</a:t>
            </a:r>
            <a:endParaRPr lang="en-US" dirty="0"/>
          </a:p>
        </p:txBody>
      </p:sp>
      <p:sp>
        <p:nvSpPr>
          <p:cNvPr id="9" name="Object 8"/>
          <p:cNvSpPr/>
          <p:nvPr/>
        </p:nvSpPr>
        <p:spPr>
          <a:xfrm>
            <a:off x="3284351" y="3911416"/>
            <a:ext cx="2692044" cy="1263979"/>
          </a:xfrm>
          <a:prstGeom prst="rect">
            <a:avLst/>
          </a:prstGeom>
          <a:noFill/>
        </p:spPr>
        <p:txBody>
          <a:bodyPr wrap="square" rtlCol="0" anchor="t" bIns="0" lIns="0" rIns="0" tIns="0"/>
          <a:lstStyle/>
          <a:p>
            <a:pPr algn="ctr">
              <a:lnSpc>
                <a:spcPts val="1991"/>
              </a:lnSpc>
              <a:spcBef>
                <a:spcPts val="543"/>
              </a:spcBef>
              <a:buNone/>
            </a:pPr>
            <a:r>
              <a:rPr lang="en-US" sz="1275" spc="38" kern="0" dirty="0" smtClean="0">
                <a:solidFill>
                  <a:srgbClr val="ffffff">
                    <a:alpha val="80000"/>
                  </a:srgbClr>
                </a:solidFill>
                <a:latin typeface="Roboto" pitchFamily="34" charset="0"/>
                <a:ea typeface="Roboto" pitchFamily="34" charset="-122"/>
                <a:cs typeface="Roboto" pitchFamily="34" charset="-120"/>
              </a:rPr>
              <a:t>Users can filter results by cuisine, price, ratings, and specific preferences like dietary requirements or outdoor seating.</a:t>
            </a:r>
            <a:endParaRPr lang="en-US" dirty="0"/>
          </a:p>
        </p:txBody>
      </p:sp>
      <p:pic>
        <p:nvPicPr>
          <p:cNvPr id="10" name="Object 9"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8289" y="1939039"/>
            <a:ext cx="1161759" cy="876081"/>
          </a:xfrm>
          <a:prstGeom prst="rect">
            <a:avLst/>
          </a:prstGeom>
        </p:spPr>
      </p:pic>
      <p:sp>
        <p:nvSpPr>
          <p:cNvPr id="11" name="Object 10"/>
          <p:cNvSpPr/>
          <p:nvPr/>
        </p:nvSpPr>
        <p:spPr>
          <a:xfrm>
            <a:off x="6270168" y="3193797"/>
            <a:ext cx="2576821" cy="431494"/>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solidFill>
                <a:latin typeface="Roboto" pitchFamily="34" charset="0"/>
                <a:ea typeface="Roboto" pitchFamily="34" charset="-122"/>
                <a:cs typeface="Roboto" pitchFamily="34" charset="-120"/>
              </a:rPr>
              <a:t>INTEGRATE VARIOUS TRAVEL MODES</a:t>
            </a:r>
            <a:endParaRPr lang="en-US" dirty="0"/>
          </a:p>
        </p:txBody>
      </p:sp>
      <p:sp>
        <p:nvSpPr>
          <p:cNvPr id="12" name="Object 11"/>
          <p:cNvSpPr/>
          <p:nvPr/>
        </p:nvSpPr>
        <p:spPr>
          <a:xfrm>
            <a:off x="6270168" y="3695669"/>
            <a:ext cx="2576821" cy="1011183"/>
          </a:xfrm>
          <a:prstGeom prst="rect">
            <a:avLst/>
          </a:prstGeom>
          <a:noFill/>
        </p:spPr>
        <p:txBody>
          <a:bodyPr wrap="square" rtlCol="0" anchor="t" bIns="0" lIns="0" rIns="0" tIns="0"/>
          <a:lstStyle/>
          <a:p>
            <a:pPr algn="ctr">
              <a:lnSpc>
                <a:spcPts val="1991"/>
              </a:lnSpc>
              <a:spcBef>
                <a:spcPts val="543"/>
              </a:spcBef>
              <a:buNone/>
            </a:pPr>
            <a:r>
              <a:rPr lang="en-US" sz="1275" spc="38" kern="0" dirty="0" smtClean="0">
                <a:solidFill>
                  <a:srgbClr val="ffffff">
                    <a:alpha val="80000"/>
                  </a:srgbClr>
                </a:solidFill>
                <a:latin typeface="Roboto" pitchFamily="34" charset="0"/>
                <a:ea typeface="Roboto" pitchFamily="34" charset="-122"/>
                <a:cs typeface="Roboto" pitchFamily="34" charset="-120"/>
              </a:rPr>
              <a:t>Including walking, driving, public transit, and rideshare, displaying restaurants within a convenient travel radius.</a:t>
            </a:r>
            <a:endParaRPr lang="en-US" dirty="0"/>
          </a:p>
        </p:txBody>
      </p:sp>
      <p:pic>
        <p:nvPicPr>
          <p:cNvPr id="13" name="Object 12"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1565" y="1950198"/>
            <a:ext cx="866558" cy="866558"/>
          </a:xfrm>
          <a:prstGeom prst="rect">
            <a:avLst/>
          </a:prstGeom>
        </p:spPr>
      </p:pic>
      <p:sp>
        <p:nvSpPr>
          <p:cNvPr id="14" name="Object 13"/>
          <p:cNvSpPr/>
          <p:nvPr/>
        </p:nvSpPr>
        <p:spPr>
          <a:xfrm>
            <a:off x="9140762" y="3193797"/>
            <a:ext cx="2692044" cy="431494"/>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solidFill>
                <a:latin typeface="Roboto" pitchFamily="34" charset="0"/>
                <a:ea typeface="Roboto" pitchFamily="34" charset="-122"/>
                <a:cs typeface="Roboto" pitchFamily="34" charset="-120"/>
              </a:rPr>
              <a:t>ENABLE GROUP COORDINATION</a:t>
            </a:r>
            <a:endParaRPr lang="en-US" dirty="0"/>
          </a:p>
        </p:txBody>
      </p:sp>
      <p:sp>
        <p:nvSpPr>
          <p:cNvPr id="15" name="Object 14"/>
          <p:cNvSpPr/>
          <p:nvPr/>
        </p:nvSpPr>
        <p:spPr>
          <a:xfrm>
            <a:off x="9140762" y="3695669"/>
            <a:ext cx="2692044" cy="1011183"/>
          </a:xfrm>
          <a:prstGeom prst="rect">
            <a:avLst/>
          </a:prstGeom>
          <a:noFill/>
        </p:spPr>
        <p:txBody>
          <a:bodyPr wrap="square" rtlCol="0" anchor="t" bIns="0" lIns="0" rIns="0" tIns="0"/>
          <a:lstStyle/>
          <a:p>
            <a:pPr algn="ctr">
              <a:lnSpc>
                <a:spcPts val="1991"/>
              </a:lnSpc>
              <a:spcBef>
                <a:spcPts val="543"/>
              </a:spcBef>
              <a:buNone/>
            </a:pPr>
            <a:r>
              <a:rPr lang="en-US" sz="1275" spc="38" kern="0" dirty="0" smtClean="0">
                <a:solidFill>
                  <a:srgbClr val="ffffff">
                    <a:alpha val="80000"/>
                  </a:srgbClr>
                </a:solidFill>
                <a:latin typeface="Roboto" pitchFamily="34" charset="0"/>
                <a:ea typeface="Roboto" pitchFamily="34" charset="-122"/>
                <a:cs typeface="Roboto" pitchFamily="34" charset="-120"/>
              </a:rPr>
              <a:t>Users can share restaurant options through a link and allow friends to vote on their preferred choice.</a:t>
            </a:r>
            <a:endParaRPr lang="en-US" dirty="0"/>
          </a:p>
        </p:txBody>
      </p:sp>
      <p:sp>
        <p:nvSpPr>
          <p:cNvPr id="16" name="Object 15"/>
          <p:cNvSpPr/>
          <p:nvPr/>
        </p:nvSpPr>
        <p:spPr>
          <a:xfrm>
            <a:off x="0" y="5675481"/>
            <a:ext cx="12188952" cy="1180805"/>
          </a:xfrm>
          <a:prstGeom prst="rect">
            <a:avLst/>
          </a:prstGeom>
          <a:solidFill>
            <a:srgbClr val="2896bb"/>
          </a:solidFill>
        </p:spPr>
      </p:sp>
      <p:sp>
        <p:nvSpPr>
          <p:cNvPr id="17" name="Object 16"/>
          <p:cNvSpPr/>
          <p:nvPr/>
        </p:nvSpPr>
        <p:spPr>
          <a:xfrm>
            <a:off x="28717" y="5995530"/>
            <a:ext cx="12131519" cy="539516"/>
          </a:xfrm>
          <a:prstGeom prst="rect">
            <a:avLst/>
          </a:prstGeom>
          <a:noFill/>
        </p:spPr>
        <p:txBody>
          <a:bodyPr wrap="square" rtlCol="0" anchor="t" bIns="0" lIns="0" rIns="0" tIns="0"/>
          <a:lstStyle/>
          <a:p>
            <a:pPr algn="ctr">
              <a:lnSpc>
                <a:spcPts val="2125"/>
              </a:lnSpc>
              <a:buNone/>
            </a:pPr>
            <a:r>
              <a:rPr lang="en-US" b="1" sz="1575" spc="158" kern="0" dirty="0" smtClean="0">
                <a:solidFill>
                  <a:srgbClr val="ffffff"/>
                </a:solidFill>
                <a:latin typeface="Roboto" pitchFamily="34" charset="0"/>
                <a:ea typeface="Roboto" pitchFamily="34" charset="-122"/>
                <a:cs typeface="Roboto" pitchFamily="34" charset="-120"/>
              </a:rPr>
              <a:t>THE APP BENEFITS BOTH DINERS AND RESTAURANTS BY FACILITATING LAST-MINUTE RESERVATIONS, ENHANCING CUSTOMER CONVENIENCE, AND OPTIMIZING RESTAURANT PROFITABILITY.</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Object 1"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rtlCol="0" anchor="t" bIns="0" lIns="0" rIns="0" tIns="0"/>
          <a:lstStyle/>
          <a:p>
            <a:pPr algn="l">
              <a:lnSpc>
                <a:spcPts val="3994"/>
              </a:lnSpc>
              <a:buNone/>
            </a:pPr>
            <a:r>
              <a:rPr lang="en-US" sz="3750" dirty="0" smtClean="0">
                <a:solidFill>
                  <a:srgbClr val="181818">
                    <a:alpha val="80000"/>
                  </a:srgbClr>
                </a:solidFill>
                <a:latin typeface="Playfair Display" pitchFamily="34" charset="0"/>
                <a:ea typeface="Playfair Display" pitchFamily="34" charset="-122"/>
                <a:cs typeface="Playfair Display" pitchFamily="34" charset="-120"/>
              </a:rPr>
              <a:t>Problem Statement</a:t>
            </a:r>
            <a:endParaRPr lang="en-US" dirty="0"/>
          </a:p>
        </p:txBody>
      </p:sp>
      <p:sp>
        <p:nvSpPr>
          <p:cNvPr id="4" name="Object 3"/>
          <p:cNvSpPr/>
          <p:nvPr/>
        </p:nvSpPr>
        <p:spPr>
          <a:xfrm>
            <a:off x="952262" y="2440915"/>
            <a:ext cx="5446938" cy="3070598"/>
          </a:xfrm>
          <a:prstGeom prst="rect">
            <a:avLst/>
          </a:prstGeom>
          <a:noFill/>
        </p:spPr>
        <p:txBody>
          <a:bodyPr wrap="square" rtlCol="0" anchor="t" bIns="0" lIns="0" rIns="0" tIns="0"/>
          <a:lstStyle/>
          <a:p>
            <a:pPr algn="l" marL="242900" indent="-242900">
              <a:lnSpc>
                <a:spcPts val="2549"/>
              </a:lnSpc>
              <a:buSzPct val="100000"/>
              <a:buChar char="•"/>
            </a:pPr>
            <a:r>
              <a:rPr lang="en-US" b="1" sz="1890" spc="189" kern="0" dirty="0" smtClean="0">
                <a:solidFill>
                  <a:srgbClr val="181818">
                    <a:alpha val="80000"/>
                  </a:srgbClr>
                </a:solidFill>
                <a:latin typeface="Roboto" pitchFamily="34" charset="0"/>
                <a:ea typeface="Roboto" pitchFamily="34" charset="-122"/>
                <a:cs typeface="Roboto" pitchFamily="34" charset="-120"/>
              </a:rPr>
              <a:t>LACK OF REAL-TIME AVAILABILITY</a:t>
            </a:r>
          </a:p>
          <a:p>
            <a:pPr algn="l" lvl="1">
              <a:lnSpc>
                <a:spcPts val="2291"/>
              </a:lnSpc>
              <a:spcBef>
                <a:spcPts val="260"/>
              </a:spcBef>
              <a:buNone/>
            </a:pPr>
            <a:r>
              <a:rPr lang="en-US" sz="1466" spc="44" kern="0" dirty="0" smtClean="0">
                <a:solidFill>
                  <a:srgbClr val="181818">
                    <a:alpha val="80000"/>
                  </a:srgbClr>
                </a:solidFill>
                <a:latin typeface="Roboto" pitchFamily="34" charset="0"/>
                <a:ea typeface="Roboto" pitchFamily="34" charset="-122"/>
                <a:cs typeface="Roboto" pitchFamily="34" charset="-120"/>
              </a:rPr>
              <a:t>Existing solutions often fail to provide up-to-date information on restaurant availability, leaving diners unsure about securing last-minute reservations.</a:t>
            </a:r>
          </a:p>
          <a:p>
            <a:pPr algn="l" marL="242900" indent="-242900">
              <a:lnSpc>
                <a:spcPts val="2549"/>
              </a:lnSpc>
              <a:spcBef>
                <a:spcPts val="2477"/>
              </a:spcBef>
              <a:buSzPct val="100000"/>
              <a:buChar char="•"/>
            </a:pPr>
            <a:r>
              <a:rPr lang="en-US" b="1" sz="1890" spc="189" kern="0" dirty="0" smtClean="0">
                <a:solidFill>
                  <a:srgbClr val="181818">
                    <a:alpha val="80000"/>
                  </a:srgbClr>
                </a:solidFill>
                <a:latin typeface="Roboto" pitchFamily="34" charset="0"/>
                <a:ea typeface="Roboto" pitchFamily="34" charset="-122"/>
                <a:cs typeface="Roboto" pitchFamily="34" charset="-120"/>
              </a:rPr>
              <a:t>INADEQUATE FILTERING OPTIONS</a:t>
            </a:r>
          </a:p>
          <a:p>
            <a:pPr algn="l" lvl="1">
              <a:lnSpc>
                <a:spcPts val="2291"/>
              </a:lnSpc>
              <a:spcBef>
                <a:spcPts val="260"/>
              </a:spcBef>
              <a:buNone/>
            </a:pPr>
            <a:r>
              <a:rPr lang="en-US" sz="1466" spc="44" kern="0" dirty="0" smtClean="0">
                <a:solidFill>
                  <a:srgbClr val="181818">
                    <a:alpha val="80000"/>
                  </a:srgbClr>
                </a:solidFill>
                <a:latin typeface="Roboto" pitchFamily="34" charset="0"/>
                <a:ea typeface="Roboto" pitchFamily="34" charset="-122"/>
                <a:cs typeface="Roboto" pitchFamily="34" charset="-120"/>
              </a:rPr>
              <a:t>Current platforms offer limited filters, making it difficult for diners to find restaurants that match their specific preferences such as cuisine, price range, ratings, and dietary requirements.</a:t>
            </a:r>
            <a:endParaRPr lang="en-US" dirty="0"/>
          </a:p>
        </p:txBody>
      </p:sp>
      <p:sp>
        <p:nvSpPr>
          <p:cNvPr id="5" name="Object 4"/>
          <p:cNvSpPr/>
          <p:nvPr/>
        </p:nvSpPr>
        <p:spPr>
          <a:xfrm>
            <a:off x="6284928" y="2440915"/>
            <a:ext cx="5446938" cy="1843817"/>
          </a:xfrm>
          <a:prstGeom prst="rect">
            <a:avLst/>
          </a:prstGeom>
          <a:noFill/>
        </p:spPr>
        <p:txBody>
          <a:bodyPr wrap="square" rtlCol="0" anchor="t" bIns="0" lIns="0" rIns="0" tIns="0"/>
          <a:lstStyle/>
          <a:p>
            <a:pPr algn="l" marL="242900" indent="-242900">
              <a:lnSpc>
                <a:spcPts val="2549"/>
              </a:lnSpc>
              <a:buSzPct val="100000"/>
              <a:buChar char="•"/>
            </a:pPr>
            <a:r>
              <a:rPr lang="en-US" b="1" sz="1890" spc="189" kern="0" dirty="0" smtClean="0">
                <a:solidFill>
                  <a:srgbClr val="181818">
                    <a:alpha val="80000"/>
                  </a:srgbClr>
                </a:solidFill>
                <a:latin typeface="Roboto" pitchFamily="34" charset="0"/>
                <a:ea typeface="Roboto" pitchFamily="34" charset="-122"/>
                <a:cs typeface="Roboto" pitchFamily="34" charset="-120"/>
              </a:rPr>
              <a:t>LIMITED GROUP COORDINATION FEATURES</a:t>
            </a:r>
          </a:p>
          <a:p>
            <a:pPr algn="l" lvl="1">
              <a:lnSpc>
                <a:spcPts val="2291"/>
              </a:lnSpc>
              <a:spcBef>
                <a:spcPts val="260"/>
              </a:spcBef>
              <a:buNone/>
            </a:pPr>
            <a:r>
              <a:rPr lang="en-US" sz="1466" spc="44" kern="0" dirty="0" smtClean="0">
                <a:solidFill>
                  <a:srgbClr val="181818">
                    <a:alpha val="80000"/>
                  </a:srgbClr>
                </a:solidFill>
                <a:latin typeface="Roboto" pitchFamily="34" charset="0"/>
                <a:ea typeface="Roboto" pitchFamily="34" charset="-122"/>
                <a:cs typeface="Roboto" pitchFamily="34" charset="-120"/>
              </a:rPr>
              <a:t>Existing solutions lack features that enable groups of diners to collaborate and collectively decide on a restaurant, hindering spontaneous plans and last-minute group outings.</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5178400" cy="5913546"/>
          </a:xfrm>
          <a:prstGeom prst="rect">
            <a:avLst/>
          </a:prstGeom>
          <a:solidFill>
            <a:srgbClr val="004f98"/>
          </a:solidFill>
        </p:spPr>
      </p:sp>
      <p:pic>
        <p:nvPicPr>
          <p:cNvPr id="3" name="Object 2" descr="">    </p:cNvPr>
          <p:cNvPicPr>
            <a:picLocks noChangeAspect="1"/>
          </p:cNvPicPr>
          <p:nvPr/>
        </p:nvPicPr>
        <p:blipFill>
          <a:blip r:embed="rId1"/>
          <a:srcRect l="25371" r="25371" t="0" b="0"/>
          <a:stretch/>
        </p:blipFill>
        <p:spPr>
          <a:xfrm>
            <a:off x="476131" y="476131"/>
            <a:ext cx="5178400" cy="5913546"/>
          </a:xfrm>
          <a:prstGeom prst="rect">
            <a:avLst/>
          </a:prstGeom>
        </p:spPr>
      </p:pic>
      <p:sp>
        <p:nvSpPr>
          <p:cNvPr id="4" name="Object 3"/>
          <p:cNvSpPr/>
          <p:nvPr/>
        </p:nvSpPr>
        <p:spPr>
          <a:xfrm>
            <a:off x="5942114" y="1627177"/>
            <a:ext cx="5949732" cy="507079"/>
          </a:xfrm>
          <a:prstGeom prst="rect">
            <a:avLst/>
          </a:prstGeom>
          <a:noFill/>
        </p:spPr>
        <p:txBody>
          <a:bodyPr wrap="square" rtlCol="0" anchor="t" bIns="0" lIns="0" rIns="0" tIns="0"/>
          <a:lstStyle/>
          <a:p>
            <a:pPr algn="ctr">
              <a:lnSpc>
                <a:spcPts val="3994"/>
              </a:lnSpc>
              <a:buNone/>
            </a:pPr>
            <a:r>
              <a:rPr lang="en-US" sz="3750" dirty="0" smtClean="0">
                <a:solidFill>
                  <a:srgbClr val="181818">
                    <a:alpha val="80000"/>
                  </a:srgbClr>
                </a:solidFill>
                <a:latin typeface="Playfair Display" pitchFamily="34" charset="0"/>
                <a:ea typeface="Playfair Display" pitchFamily="34" charset="-122"/>
                <a:cs typeface="Playfair Display" pitchFamily="34" charset="-120"/>
              </a:rPr>
              <a:t>Proposed Solution</a:t>
            </a:r>
            <a:endParaRPr lang="en-US" dirty="0"/>
          </a:p>
        </p:txBody>
      </p:sp>
      <p:sp>
        <p:nvSpPr>
          <p:cNvPr id="5" name="Object 4"/>
          <p:cNvSpPr/>
          <p:nvPr/>
        </p:nvSpPr>
        <p:spPr>
          <a:xfrm>
            <a:off x="5942114" y="2224573"/>
            <a:ext cx="5949732" cy="3033847"/>
          </a:xfrm>
          <a:prstGeom prst="rect">
            <a:avLst/>
          </a:prstGeom>
          <a:noFill/>
        </p:spPr>
        <p:txBody>
          <a:bodyPr wrap="square" rtlCol="0" anchor="t" bIns="0" lIns="0" rIns="0" tIns="0"/>
          <a:lstStyle/>
          <a:p>
            <a:pPr algn="ctr">
              <a:lnSpc>
                <a:spcPts val="2390"/>
              </a:lnSpc>
              <a:spcBef>
                <a:spcPts val="698"/>
              </a:spcBef>
              <a:buNone/>
            </a:pPr>
            <a:r>
              <a:rPr lang="en-US" sz="1530" spc="46" kern="0" dirty="0" smtClean="0">
                <a:solidFill>
                  <a:srgbClr val="181818">
                    <a:alpha val="80000"/>
                  </a:srgbClr>
                </a:solidFill>
                <a:latin typeface="Roboto" pitchFamily="34" charset="0"/>
                <a:ea typeface="Roboto" pitchFamily="34" charset="-122"/>
                <a:cs typeface="Roboto" pitchFamily="34" charset="-120"/>
              </a:rPr>
              <a:t>The proposed solution is an app that offers real-time updates on restaurant availability and allows users to filter results by various criteria, including cuisine, price, ratings, dietary requirements, and outdoor seating preferences. It integrates multiple travel modes, such as walking, driving, public transit, and rideshare, to display restaurants within a convenient travel radius. The app also features a standout group coordination function, enabling users to share restaurant options with friends and allow them to vote on their preferred choice.</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Object 1"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rtlCol="0" anchor="t" bIns="0" lIns="0" rIns="0" tIns="0"/>
          <a:lstStyle/>
          <a:p>
            <a:pPr algn="l">
              <a:lnSpc>
                <a:spcPts val="3994"/>
              </a:lnSpc>
              <a:buNone/>
            </a:pPr>
            <a:r>
              <a:rPr lang="en-US" sz="3750" dirty="0" smtClean="0">
                <a:solidFill>
                  <a:srgbClr val="181818">
                    <a:alpha val="80000"/>
                  </a:srgbClr>
                </a:solidFill>
                <a:latin typeface="Playfair Display" pitchFamily="34" charset="0"/>
                <a:ea typeface="Playfair Display" pitchFamily="34" charset="-122"/>
                <a:cs typeface="Playfair Display" pitchFamily="34" charset="-120"/>
              </a:rPr>
              <a:t>Web Prototype Design</a:t>
            </a:r>
            <a:endParaRPr lang="en-US" dirty="0"/>
          </a:p>
        </p:txBody>
      </p:sp>
      <p:sp>
        <p:nvSpPr>
          <p:cNvPr id="4" name="Object 3"/>
          <p:cNvSpPr/>
          <p:nvPr/>
        </p:nvSpPr>
        <p:spPr>
          <a:xfrm>
            <a:off x="476131" y="1580755"/>
            <a:ext cx="2666333" cy="3171032"/>
          </a:xfrm>
          <a:prstGeom prst="rect">
            <a:avLst/>
          </a:prstGeom>
          <a:solidFill>
            <a:srgbClr val="f6f6f6"/>
          </a:solidFill>
        </p:spPr>
      </p:sp>
      <p:pic>
        <p:nvPicPr>
          <p:cNvPr id="5" name="Object 4" descr="">    </p:cNvPr>
          <p:cNvPicPr>
            <a:picLocks noChangeAspect="1"/>
          </p:cNvPicPr>
          <p:nvPr/>
        </p:nvPicPr>
        <p:blipFill>
          <a:blip r:embed="rId3"/>
          <a:srcRect l="2602" r="54223" t="-25066" b="-25066"/>
          <a:stretch/>
        </p:blipFill>
        <p:spPr>
          <a:xfrm>
            <a:off x="476131" y="1580755"/>
            <a:ext cx="2666333" cy="3171032"/>
          </a:xfrm>
          <a:prstGeom prst="rect">
            <a:avLst/>
          </a:prstGeom>
        </p:spPr>
      </p:pic>
      <p:sp>
        <p:nvSpPr>
          <p:cNvPr id="6" name="Object 5"/>
          <p:cNvSpPr/>
          <p:nvPr/>
        </p:nvSpPr>
        <p:spPr>
          <a:xfrm>
            <a:off x="342814" y="4893585"/>
            <a:ext cx="2932967"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181818">
                    <a:alpha val="80000"/>
                  </a:srgbClr>
                </a:solidFill>
                <a:latin typeface="Roboto" pitchFamily="34" charset="0"/>
                <a:ea typeface="Roboto" pitchFamily="34" charset="-122"/>
                <a:cs typeface="Roboto" pitchFamily="34" charset="-120"/>
              </a:rPr>
              <a:t>LANDING PAGE</a:t>
            </a:r>
            <a:endParaRPr lang="en-US" dirty="0"/>
          </a:p>
        </p:txBody>
      </p:sp>
      <p:sp>
        <p:nvSpPr>
          <p:cNvPr id="7" name="Object 6"/>
          <p:cNvSpPr/>
          <p:nvPr/>
        </p:nvSpPr>
        <p:spPr>
          <a:xfrm>
            <a:off x="342814" y="5179709"/>
            <a:ext cx="2932967" cy="1011183"/>
          </a:xfrm>
          <a:prstGeom prst="rect">
            <a:avLst/>
          </a:prstGeom>
          <a:noFill/>
        </p:spPr>
        <p:txBody>
          <a:bodyPr wrap="square" rtlCol="0" anchor="t" bIns="0" lIns="0" rIns="0" tIns="0"/>
          <a:lstStyle/>
          <a:p>
            <a:pPr algn="ctr">
              <a:lnSpc>
                <a:spcPts val="1991"/>
              </a:lnSpc>
              <a:spcBef>
                <a:spcPts val="543"/>
              </a:spcBef>
              <a:buNone/>
            </a:pPr>
            <a:r>
              <a:rPr lang="en-US" sz="1275" spc="38" kern="0" dirty="0" smtClean="0">
                <a:solidFill>
                  <a:srgbClr val="181818">
                    <a:alpha val="80000"/>
                  </a:srgbClr>
                </a:solidFill>
                <a:latin typeface="Roboto" pitchFamily="34" charset="0"/>
                <a:ea typeface="Roboto" pitchFamily="34" charset="-122"/>
                <a:cs typeface="Roboto" pitchFamily="34" charset="-120"/>
              </a:rPr>
              <a:t>This is the initial landing page of the reverse restaurant search app, where users can start their search for nearby dining options.</a:t>
            </a:r>
            <a:endParaRPr lang="en-US" dirty="0"/>
          </a:p>
        </p:txBody>
      </p:sp>
      <p:sp>
        <p:nvSpPr>
          <p:cNvPr id="8" name="Object 7"/>
          <p:cNvSpPr/>
          <p:nvPr/>
        </p:nvSpPr>
        <p:spPr>
          <a:xfrm>
            <a:off x="3332917" y="1580755"/>
            <a:ext cx="2666333" cy="3171032"/>
          </a:xfrm>
          <a:prstGeom prst="rect">
            <a:avLst/>
          </a:prstGeom>
          <a:solidFill>
            <a:srgbClr val="2896bb"/>
          </a:solidFill>
        </p:spPr>
      </p:sp>
      <p:pic>
        <p:nvPicPr>
          <p:cNvPr id="9" name="Object 8" descr="">    </p:cNvPr>
          <p:cNvPicPr>
            <a:picLocks noChangeAspect="1"/>
          </p:cNvPicPr>
          <p:nvPr/>
        </p:nvPicPr>
        <p:blipFill>
          <a:blip r:embed="rId4"/>
          <a:srcRect l="7958" r="7958" t="0" b="0"/>
          <a:stretch/>
        </p:blipFill>
        <p:spPr>
          <a:xfrm>
            <a:off x="3332917" y="1580755"/>
            <a:ext cx="2666333" cy="3171032"/>
          </a:xfrm>
          <a:prstGeom prst="rect">
            <a:avLst/>
          </a:prstGeom>
        </p:spPr>
      </p:pic>
      <p:sp>
        <p:nvSpPr>
          <p:cNvPr id="10" name="Object 9"/>
          <p:cNvSpPr/>
          <p:nvPr/>
        </p:nvSpPr>
        <p:spPr>
          <a:xfrm>
            <a:off x="3199600" y="4893585"/>
            <a:ext cx="2932967"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181818">
                    <a:alpha val="80000"/>
                  </a:srgbClr>
                </a:solidFill>
                <a:latin typeface="Roboto" pitchFamily="34" charset="0"/>
                <a:ea typeface="Roboto" pitchFamily="34" charset="-122"/>
                <a:cs typeface="Roboto" pitchFamily="34" charset="-120"/>
              </a:rPr>
              <a:t>SELECTING RADIUS</a:t>
            </a:r>
            <a:endParaRPr lang="en-US" dirty="0"/>
          </a:p>
        </p:txBody>
      </p:sp>
      <p:sp>
        <p:nvSpPr>
          <p:cNvPr id="11" name="Object 10"/>
          <p:cNvSpPr/>
          <p:nvPr/>
        </p:nvSpPr>
        <p:spPr>
          <a:xfrm>
            <a:off x="3199600" y="5179709"/>
            <a:ext cx="2932967" cy="758387"/>
          </a:xfrm>
          <a:prstGeom prst="rect">
            <a:avLst/>
          </a:prstGeom>
          <a:noFill/>
        </p:spPr>
        <p:txBody>
          <a:bodyPr wrap="square" rtlCol="0" anchor="t" bIns="0" lIns="0" rIns="0" tIns="0"/>
          <a:lstStyle/>
          <a:p>
            <a:pPr algn="ctr">
              <a:lnSpc>
                <a:spcPts val="1991"/>
              </a:lnSpc>
              <a:spcBef>
                <a:spcPts val="543"/>
              </a:spcBef>
              <a:buNone/>
            </a:pPr>
            <a:r>
              <a:rPr lang="en-US" sz="1275" spc="38" kern="0" dirty="0" smtClean="0">
                <a:solidFill>
                  <a:srgbClr val="181818">
                    <a:alpha val="80000"/>
                  </a:srgbClr>
                </a:solidFill>
                <a:latin typeface="Roboto" pitchFamily="34" charset="0"/>
                <a:ea typeface="Roboto" pitchFamily="34" charset="-122"/>
                <a:cs typeface="Roboto" pitchFamily="34" charset="-120"/>
              </a:rPr>
              <a:t>Users can specify a desired travel radius to filter restaurants within a convenient distance.</a:t>
            </a:r>
            <a:endParaRPr lang="en-US" dirty="0"/>
          </a:p>
        </p:txBody>
      </p:sp>
      <p:sp>
        <p:nvSpPr>
          <p:cNvPr id="12" name="Object 11"/>
          <p:cNvSpPr/>
          <p:nvPr/>
        </p:nvSpPr>
        <p:spPr>
          <a:xfrm>
            <a:off x="6189702" y="1580755"/>
            <a:ext cx="2666333" cy="3171032"/>
          </a:xfrm>
          <a:prstGeom prst="rect">
            <a:avLst/>
          </a:prstGeom>
          <a:solidFill>
            <a:srgbClr val="f5f5f5"/>
          </a:solidFill>
        </p:spPr>
      </p:sp>
      <p:pic>
        <p:nvPicPr>
          <p:cNvPr id="13" name="Object 12" descr="">    </p:cNvPr>
          <p:cNvPicPr>
            <a:picLocks noChangeAspect="1"/>
          </p:cNvPicPr>
          <p:nvPr/>
        </p:nvPicPr>
        <p:blipFill>
          <a:blip r:embed="rId5"/>
          <a:srcRect l="53238" r="0" t="-28900" b="-28900"/>
          <a:stretch/>
        </p:blipFill>
        <p:spPr>
          <a:xfrm>
            <a:off x="6189702" y="1580755"/>
            <a:ext cx="2666333" cy="3171032"/>
          </a:xfrm>
          <a:prstGeom prst="rect">
            <a:avLst/>
          </a:prstGeom>
        </p:spPr>
      </p:pic>
      <p:sp>
        <p:nvSpPr>
          <p:cNvPr id="14" name="Object 13"/>
          <p:cNvSpPr/>
          <p:nvPr/>
        </p:nvSpPr>
        <p:spPr>
          <a:xfrm>
            <a:off x="6056386" y="4893585"/>
            <a:ext cx="2932967"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181818">
                    <a:alpha val="80000"/>
                  </a:srgbClr>
                </a:solidFill>
                <a:latin typeface="Roboto" pitchFamily="34" charset="0"/>
                <a:ea typeface="Roboto" pitchFamily="34" charset="-122"/>
                <a:cs typeface="Roboto" pitchFamily="34" charset="-120"/>
              </a:rPr>
              <a:t>TOP 3 RESULTS</a:t>
            </a:r>
            <a:endParaRPr lang="en-US" dirty="0"/>
          </a:p>
        </p:txBody>
      </p:sp>
      <p:sp>
        <p:nvSpPr>
          <p:cNvPr id="15" name="Object 14"/>
          <p:cNvSpPr/>
          <p:nvPr/>
        </p:nvSpPr>
        <p:spPr>
          <a:xfrm>
            <a:off x="6056386" y="5179709"/>
            <a:ext cx="2932967" cy="758387"/>
          </a:xfrm>
          <a:prstGeom prst="rect">
            <a:avLst/>
          </a:prstGeom>
          <a:noFill/>
        </p:spPr>
        <p:txBody>
          <a:bodyPr wrap="square" rtlCol="0" anchor="t" bIns="0" lIns="0" rIns="0" tIns="0"/>
          <a:lstStyle/>
          <a:p>
            <a:pPr algn="ctr">
              <a:lnSpc>
                <a:spcPts val="1991"/>
              </a:lnSpc>
              <a:spcBef>
                <a:spcPts val="543"/>
              </a:spcBef>
              <a:buNone/>
            </a:pPr>
            <a:r>
              <a:rPr lang="en-US" sz="1275" spc="38" kern="0" dirty="0" smtClean="0">
                <a:solidFill>
                  <a:srgbClr val="181818">
                    <a:alpha val="80000"/>
                  </a:srgbClr>
                </a:solidFill>
                <a:latin typeface="Roboto" pitchFamily="34" charset="0"/>
                <a:ea typeface="Roboto" pitchFamily="34" charset="-122"/>
                <a:cs typeface="Roboto" pitchFamily="34" charset="-120"/>
              </a:rPr>
              <a:t>The app displays the top 3 recommended restaurants based on the user's search criteria.</a:t>
            </a:r>
            <a:endParaRPr lang="en-US" dirty="0"/>
          </a:p>
        </p:txBody>
      </p:sp>
      <p:sp>
        <p:nvSpPr>
          <p:cNvPr id="16" name="Object 15"/>
          <p:cNvSpPr/>
          <p:nvPr/>
        </p:nvSpPr>
        <p:spPr>
          <a:xfrm>
            <a:off x="9046488" y="1580755"/>
            <a:ext cx="2666333" cy="3171032"/>
          </a:xfrm>
          <a:prstGeom prst="rect">
            <a:avLst/>
          </a:prstGeom>
          <a:solidFill>
            <a:srgbClr val="2896bb"/>
          </a:solidFill>
        </p:spPr>
      </p:sp>
      <p:pic>
        <p:nvPicPr>
          <p:cNvPr id="17" name="Object 16" descr="">    </p:cNvPr>
          <p:cNvPicPr>
            <a:picLocks noChangeAspect="1"/>
          </p:cNvPicPr>
          <p:nvPr/>
        </p:nvPicPr>
        <p:blipFill>
          <a:blip r:embed="rId6"/>
          <a:srcRect l="25265" r="25265" t="0" b="0"/>
          <a:stretch/>
        </p:blipFill>
        <p:spPr>
          <a:xfrm>
            <a:off x="9046488" y="1580755"/>
            <a:ext cx="2666333" cy="3171032"/>
          </a:xfrm>
          <a:prstGeom prst="rect">
            <a:avLst/>
          </a:prstGeom>
        </p:spPr>
      </p:pic>
      <p:sp>
        <p:nvSpPr>
          <p:cNvPr id="18" name="Object 17"/>
          <p:cNvSpPr/>
          <p:nvPr/>
        </p:nvSpPr>
        <p:spPr>
          <a:xfrm>
            <a:off x="8913171" y="4893585"/>
            <a:ext cx="2932967"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181818">
                    <a:alpha val="80000"/>
                  </a:srgbClr>
                </a:solidFill>
                <a:latin typeface="Roboto" pitchFamily="34" charset="0"/>
                <a:ea typeface="Roboto" pitchFamily="34" charset="-122"/>
                <a:cs typeface="Roboto" pitchFamily="34" charset="-120"/>
              </a:rPr>
              <a:t>RESTAURANT DETAILS</a:t>
            </a:r>
            <a:endParaRPr lang="en-US" dirty="0"/>
          </a:p>
        </p:txBody>
      </p:sp>
      <p:sp>
        <p:nvSpPr>
          <p:cNvPr id="19" name="Object 18"/>
          <p:cNvSpPr/>
          <p:nvPr/>
        </p:nvSpPr>
        <p:spPr>
          <a:xfrm>
            <a:off x="8913171" y="5179709"/>
            <a:ext cx="2932967" cy="1263979"/>
          </a:xfrm>
          <a:prstGeom prst="rect">
            <a:avLst/>
          </a:prstGeom>
          <a:noFill/>
        </p:spPr>
        <p:txBody>
          <a:bodyPr wrap="square" rtlCol="0" anchor="t" bIns="0" lIns="0" rIns="0" tIns="0"/>
          <a:lstStyle/>
          <a:p>
            <a:pPr algn="ctr">
              <a:lnSpc>
                <a:spcPts val="1991"/>
              </a:lnSpc>
              <a:spcBef>
                <a:spcPts val="543"/>
              </a:spcBef>
              <a:buNone/>
            </a:pPr>
            <a:r>
              <a:rPr lang="en-US" sz="1275" spc="38" kern="0" dirty="0" smtClean="0">
                <a:solidFill>
                  <a:srgbClr val="181818">
                    <a:alpha val="80000"/>
                  </a:srgbClr>
                </a:solidFill>
                <a:latin typeface="Roboto" pitchFamily="34" charset="0"/>
                <a:ea typeface="Roboto" pitchFamily="34" charset="-122"/>
                <a:cs typeface="Roboto" pitchFamily="34" charset="-120"/>
              </a:rPr>
              <a:t>Clicking on a restaurant result shows detailed information about the establishment, including availability, travel time, and a link to make a reservation.</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11627"/>
        </a:solidFill>
        <a:effectLst/>
      </p:bgPr>
    </p:bg>
    <p:spTree>
      <p:nvGrpSpPr>
        <p:cNvPr id="1" name=""/>
        <p:cNvGrpSpPr/>
        <p:nvPr/>
      </p:nvGrpSpPr>
      <p:grpSpPr>
        <a:xfrm>
          <a:off x="0" y="0"/>
          <a:ext cx="0" cy="0"/>
          <a:chOff x="0" y="0"/>
          <a:chExt cx="0" cy="0"/>
        </a:xfrm>
      </p:grpSpPr>
      <p:pic>
        <p:nvPicPr>
          <p:cNvPr id="2" name="Object 1"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rtlCol="0" anchor="t" bIns="0" lIns="0" rIns="0" tIns="0"/>
          <a:lstStyle/>
          <a:p>
            <a:pPr algn="l">
              <a:lnSpc>
                <a:spcPts val="3994"/>
              </a:lnSpc>
              <a:buNone/>
            </a:pPr>
            <a:r>
              <a:rPr lang="en-US" sz="3750" dirty="0" smtClean="0">
                <a:solidFill>
                  <a:srgbClr val="ffffff"/>
                </a:solidFill>
                <a:latin typeface="Playfair Display" pitchFamily="34" charset="0"/>
                <a:ea typeface="Playfair Display" pitchFamily="34" charset="-122"/>
                <a:cs typeface="Playfair Display" pitchFamily="34" charset="-120"/>
              </a:rPr>
              <a:t>Frontend Development</a:t>
            </a:r>
            <a:endParaRPr lang="en-US" dirty="0"/>
          </a:p>
        </p:txBody>
      </p:sp>
      <p:sp>
        <p:nvSpPr>
          <p:cNvPr id="4" name="Object 3"/>
          <p:cNvSpPr/>
          <p:nvPr/>
        </p:nvSpPr>
        <p:spPr>
          <a:xfrm>
            <a:off x="476131" y="1580755"/>
            <a:ext cx="3618595" cy="2304474"/>
          </a:xfrm>
          <a:prstGeom prst="rect">
            <a:avLst/>
          </a:prstGeom>
          <a:solidFill>
            <a:srgbClr val="004f98">
              <a:alpha val="30000"/>
            </a:srgbClr>
          </a:solidFill>
        </p:spPr>
      </p:sp>
      <p:sp>
        <p:nvSpPr>
          <p:cNvPr id="5" name="Object 4"/>
          <p:cNvSpPr/>
          <p:nvPr/>
        </p:nvSpPr>
        <p:spPr>
          <a:xfrm>
            <a:off x="761810" y="1797543"/>
            <a:ext cx="3456711" cy="305617"/>
          </a:xfrm>
          <a:prstGeom prst="rect">
            <a:avLst/>
          </a:prstGeom>
          <a:noFill/>
        </p:spPr>
        <p:txBody>
          <a:bodyPr wrap="square" rtlCol="0" anchor="t" bIns="0" lIns="0" rIns="0" tIns="0"/>
          <a:lstStyle/>
          <a:p>
            <a:pPr algn="l">
              <a:lnSpc>
                <a:spcPts val="2408"/>
              </a:lnSpc>
              <a:buNone/>
            </a:pPr>
            <a:r>
              <a:rPr lang="en-US" b="1" sz="1785" spc="179" kern="0" dirty="0" smtClean="0">
                <a:solidFill>
                  <a:srgbClr val="ffffff"/>
                </a:solidFill>
                <a:latin typeface="Roboto" pitchFamily="34" charset="0"/>
                <a:ea typeface="Roboto" pitchFamily="34" charset="-122"/>
                <a:cs typeface="Roboto" pitchFamily="34" charset="-120"/>
              </a:rPr>
              <a:t>REACT.JS</a:t>
            </a:r>
            <a:endParaRPr lang="en-US" dirty="0"/>
          </a:p>
        </p:txBody>
      </p:sp>
      <p:sp>
        <p:nvSpPr>
          <p:cNvPr id="6" name="Object 5"/>
          <p:cNvSpPr/>
          <p:nvPr/>
        </p:nvSpPr>
        <p:spPr>
          <a:xfrm>
            <a:off x="761810" y="2229781"/>
            <a:ext cx="3456711" cy="948096"/>
          </a:xfrm>
          <a:prstGeom prst="rect">
            <a:avLst/>
          </a:prstGeom>
          <a:noFill/>
        </p:spPr>
        <p:txBody>
          <a:bodyPr wrap="square" rtlCol="0" anchor="t" bIns="0" lIns="0" rIns="0" tIns="0"/>
          <a:lstStyle/>
          <a:p>
            <a:pPr algn="l">
              <a:lnSpc>
                <a:spcPts val="2489"/>
              </a:lnSpc>
              <a:spcBef>
                <a:spcPts val="978"/>
              </a:spcBef>
              <a:buNone/>
            </a:pPr>
            <a:r>
              <a:rPr lang="en-US" sz="1594" spc="48" kern="0" dirty="0" smtClean="0">
                <a:solidFill>
                  <a:srgbClr val="ffffff">
                    <a:alpha val="80000"/>
                  </a:srgbClr>
                </a:solidFill>
                <a:latin typeface="Roboto" pitchFamily="34" charset="0"/>
                <a:ea typeface="Roboto" pitchFamily="34" charset="-122"/>
                <a:cs typeface="Roboto" pitchFamily="34" charset="-120"/>
              </a:rPr>
              <a:t>Utilized React.js framework to build the responsive web application.</a:t>
            </a:r>
            <a:endParaRPr lang="en-US" dirty="0"/>
          </a:p>
        </p:txBody>
      </p:sp>
      <p:sp>
        <p:nvSpPr>
          <p:cNvPr id="7" name="Object 6"/>
          <p:cNvSpPr/>
          <p:nvPr/>
        </p:nvSpPr>
        <p:spPr>
          <a:xfrm>
            <a:off x="4285178" y="1580755"/>
            <a:ext cx="3618595" cy="2304474"/>
          </a:xfrm>
          <a:prstGeom prst="rect">
            <a:avLst/>
          </a:prstGeom>
          <a:solidFill>
            <a:srgbClr val="004f98">
              <a:alpha val="30000"/>
            </a:srgbClr>
          </a:solidFill>
        </p:spPr>
      </p:sp>
      <p:sp>
        <p:nvSpPr>
          <p:cNvPr id="8" name="Object 7"/>
          <p:cNvSpPr/>
          <p:nvPr/>
        </p:nvSpPr>
        <p:spPr>
          <a:xfrm>
            <a:off x="4570857" y="1797543"/>
            <a:ext cx="3456711" cy="305617"/>
          </a:xfrm>
          <a:prstGeom prst="rect">
            <a:avLst/>
          </a:prstGeom>
          <a:noFill/>
        </p:spPr>
        <p:txBody>
          <a:bodyPr wrap="square" rtlCol="0" anchor="t" bIns="0" lIns="0" rIns="0" tIns="0"/>
          <a:lstStyle/>
          <a:p>
            <a:pPr algn="l">
              <a:lnSpc>
                <a:spcPts val="2408"/>
              </a:lnSpc>
              <a:buNone/>
            </a:pPr>
            <a:r>
              <a:rPr lang="en-US" b="1" sz="1785" spc="179" kern="0" dirty="0" smtClean="0">
                <a:solidFill>
                  <a:srgbClr val="ffffff"/>
                </a:solidFill>
                <a:latin typeface="Roboto" pitchFamily="34" charset="0"/>
                <a:ea typeface="Roboto" pitchFamily="34" charset="-122"/>
                <a:cs typeface="Roboto" pitchFamily="34" charset="-120"/>
              </a:rPr>
              <a:t>JAVA</a:t>
            </a:r>
            <a:endParaRPr lang="en-US" dirty="0"/>
          </a:p>
        </p:txBody>
      </p:sp>
      <p:sp>
        <p:nvSpPr>
          <p:cNvPr id="9" name="Object 8"/>
          <p:cNvSpPr/>
          <p:nvPr/>
        </p:nvSpPr>
        <p:spPr>
          <a:xfrm>
            <a:off x="4570857" y="2229781"/>
            <a:ext cx="3456711" cy="948096"/>
          </a:xfrm>
          <a:prstGeom prst="rect">
            <a:avLst/>
          </a:prstGeom>
          <a:noFill/>
        </p:spPr>
        <p:txBody>
          <a:bodyPr wrap="square" rtlCol="0" anchor="t" bIns="0" lIns="0" rIns="0" tIns="0"/>
          <a:lstStyle/>
          <a:p>
            <a:pPr algn="l">
              <a:lnSpc>
                <a:spcPts val="2489"/>
              </a:lnSpc>
              <a:spcBef>
                <a:spcPts val="978"/>
              </a:spcBef>
              <a:buNone/>
            </a:pPr>
            <a:r>
              <a:rPr lang="en-US" sz="1594" spc="48" kern="0" dirty="0" smtClean="0">
                <a:solidFill>
                  <a:srgbClr val="ffffff">
                    <a:alpha val="80000"/>
                  </a:srgbClr>
                </a:solidFill>
                <a:latin typeface="Roboto" pitchFamily="34" charset="0"/>
                <a:ea typeface="Roboto" pitchFamily="34" charset="-122"/>
                <a:cs typeface="Roboto" pitchFamily="34" charset="-120"/>
              </a:rPr>
              <a:t>Leveraged Java programming language for certain frontend components.</a:t>
            </a:r>
            <a:endParaRPr lang="en-US" dirty="0"/>
          </a:p>
        </p:txBody>
      </p:sp>
      <p:sp>
        <p:nvSpPr>
          <p:cNvPr id="10" name="Object 9"/>
          <p:cNvSpPr/>
          <p:nvPr/>
        </p:nvSpPr>
        <p:spPr>
          <a:xfrm>
            <a:off x="8094226" y="1580755"/>
            <a:ext cx="3618595" cy="2304474"/>
          </a:xfrm>
          <a:prstGeom prst="rect">
            <a:avLst/>
          </a:prstGeom>
          <a:solidFill>
            <a:srgbClr val="004f98">
              <a:alpha val="30000"/>
            </a:srgbClr>
          </a:solidFill>
        </p:spPr>
      </p:sp>
      <p:sp>
        <p:nvSpPr>
          <p:cNvPr id="11" name="Object 10"/>
          <p:cNvSpPr/>
          <p:nvPr/>
        </p:nvSpPr>
        <p:spPr>
          <a:xfrm>
            <a:off x="8379905" y="1797543"/>
            <a:ext cx="3456711" cy="305617"/>
          </a:xfrm>
          <a:prstGeom prst="rect">
            <a:avLst/>
          </a:prstGeom>
          <a:noFill/>
        </p:spPr>
        <p:txBody>
          <a:bodyPr wrap="square" rtlCol="0" anchor="t" bIns="0" lIns="0" rIns="0" tIns="0"/>
          <a:lstStyle/>
          <a:p>
            <a:pPr algn="l">
              <a:lnSpc>
                <a:spcPts val="2408"/>
              </a:lnSpc>
              <a:buNone/>
            </a:pPr>
            <a:r>
              <a:rPr lang="en-US" b="1" sz="1785" spc="179" kern="0" dirty="0" smtClean="0">
                <a:solidFill>
                  <a:srgbClr val="ffffff"/>
                </a:solidFill>
                <a:latin typeface="Roboto" pitchFamily="34" charset="0"/>
                <a:ea typeface="Roboto" pitchFamily="34" charset="-122"/>
                <a:cs typeface="Roboto" pitchFamily="34" charset="-120"/>
              </a:rPr>
              <a:t>RESPONSIVE DESIGN</a:t>
            </a:r>
            <a:endParaRPr lang="en-US" dirty="0"/>
          </a:p>
        </p:txBody>
      </p:sp>
      <p:sp>
        <p:nvSpPr>
          <p:cNvPr id="12" name="Object 11"/>
          <p:cNvSpPr/>
          <p:nvPr/>
        </p:nvSpPr>
        <p:spPr>
          <a:xfrm>
            <a:off x="8379905" y="2229781"/>
            <a:ext cx="3456711" cy="948096"/>
          </a:xfrm>
          <a:prstGeom prst="rect">
            <a:avLst/>
          </a:prstGeom>
          <a:noFill/>
        </p:spPr>
        <p:txBody>
          <a:bodyPr wrap="square" rtlCol="0" anchor="t" bIns="0" lIns="0" rIns="0" tIns="0"/>
          <a:lstStyle/>
          <a:p>
            <a:pPr algn="l">
              <a:lnSpc>
                <a:spcPts val="2489"/>
              </a:lnSpc>
              <a:spcBef>
                <a:spcPts val="978"/>
              </a:spcBef>
              <a:buNone/>
            </a:pPr>
            <a:r>
              <a:rPr lang="en-US" sz="1594" spc="48" kern="0" dirty="0" smtClean="0">
                <a:solidFill>
                  <a:srgbClr val="ffffff">
                    <a:alpha val="80000"/>
                  </a:srgbClr>
                </a:solidFill>
                <a:latin typeface="Roboto" pitchFamily="34" charset="0"/>
                <a:ea typeface="Roboto" pitchFamily="34" charset="-122"/>
                <a:cs typeface="Roboto" pitchFamily="34" charset="-120"/>
              </a:rPr>
              <a:t>Developed a responsive UI that adapts to various screen sizes and devices.</a:t>
            </a:r>
            <a:endParaRPr lang="en-US" dirty="0"/>
          </a:p>
        </p:txBody>
      </p:sp>
      <p:sp>
        <p:nvSpPr>
          <p:cNvPr id="13" name="Object 12"/>
          <p:cNvSpPr/>
          <p:nvPr/>
        </p:nvSpPr>
        <p:spPr>
          <a:xfrm>
            <a:off x="476131" y="4075681"/>
            <a:ext cx="5523119" cy="2304474"/>
          </a:xfrm>
          <a:prstGeom prst="rect">
            <a:avLst/>
          </a:prstGeom>
          <a:solidFill>
            <a:srgbClr val="004f98">
              <a:alpha val="30000"/>
            </a:srgbClr>
          </a:solidFill>
        </p:spPr>
      </p:sp>
      <p:sp>
        <p:nvSpPr>
          <p:cNvPr id="14" name="Object 13"/>
          <p:cNvSpPr/>
          <p:nvPr/>
        </p:nvSpPr>
        <p:spPr>
          <a:xfrm>
            <a:off x="761810" y="4292469"/>
            <a:ext cx="5551687" cy="305617"/>
          </a:xfrm>
          <a:prstGeom prst="rect">
            <a:avLst/>
          </a:prstGeom>
          <a:noFill/>
        </p:spPr>
        <p:txBody>
          <a:bodyPr wrap="square" rtlCol="0" anchor="t" bIns="0" lIns="0" rIns="0" tIns="0"/>
          <a:lstStyle/>
          <a:p>
            <a:pPr algn="l">
              <a:lnSpc>
                <a:spcPts val="2408"/>
              </a:lnSpc>
              <a:buNone/>
            </a:pPr>
            <a:r>
              <a:rPr lang="en-US" b="1" sz="1785" spc="179" kern="0" dirty="0" smtClean="0">
                <a:solidFill>
                  <a:srgbClr val="ffffff"/>
                </a:solidFill>
                <a:latin typeface="Roboto" pitchFamily="34" charset="0"/>
                <a:ea typeface="Roboto" pitchFamily="34" charset="-122"/>
                <a:cs typeface="Roboto" pitchFamily="34" charset="-120"/>
              </a:rPr>
              <a:t>SEARCH FUNCTIONALITY</a:t>
            </a:r>
            <a:endParaRPr lang="en-US" dirty="0"/>
          </a:p>
        </p:txBody>
      </p:sp>
      <p:sp>
        <p:nvSpPr>
          <p:cNvPr id="15" name="Object 14"/>
          <p:cNvSpPr/>
          <p:nvPr/>
        </p:nvSpPr>
        <p:spPr>
          <a:xfrm>
            <a:off x="761810" y="4724707"/>
            <a:ext cx="5551687" cy="948096"/>
          </a:xfrm>
          <a:prstGeom prst="rect">
            <a:avLst/>
          </a:prstGeom>
          <a:noFill/>
        </p:spPr>
        <p:txBody>
          <a:bodyPr wrap="square" rtlCol="0" anchor="t" bIns="0" lIns="0" rIns="0" tIns="0"/>
          <a:lstStyle/>
          <a:p>
            <a:pPr algn="l">
              <a:lnSpc>
                <a:spcPts val="2489"/>
              </a:lnSpc>
              <a:spcBef>
                <a:spcPts val="978"/>
              </a:spcBef>
              <a:buNone/>
            </a:pPr>
            <a:r>
              <a:rPr lang="en-US" sz="1594" spc="48" kern="0" dirty="0" smtClean="0">
                <a:solidFill>
                  <a:srgbClr val="ffffff">
                    <a:alpha val="80000"/>
                  </a:srgbClr>
                </a:solidFill>
                <a:latin typeface="Roboto" pitchFamily="34" charset="0"/>
                <a:ea typeface="Roboto" pitchFamily="34" charset="-122"/>
                <a:cs typeface="Roboto" pitchFamily="34" charset="-120"/>
              </a:rPr>
              <a:t>Implemented a comprehensive search feature allowing users to filter restaurants by location, seating preferences, and walking time range.</a:t>
            </a:r>
            <a:endParaRPr lang="en-US" dirty="0"/>
          </a:p>
        </p:txBody>
      </p:sp>
      <p:sp>
        <p:nvSpPr>
          <p:cNvPr id="16" name="Object 15"/>
          <p:cNvSpPr/>
          <p:nvPr/>
        </p:nvSpPr>
        <p:spPr>
          <a:xfrm>
            <a:off x="6189702" y="4075681"/>
            <a:ext cx="5523119" cy="2304474"/>
          </a:xfrm>
          <a:prstGeom prst="rect">
            <a:avLst/>
          </a:prstGeom>
          <a:solidFill>
            <a:srgbClr val="004f98">
              <a:alpha val="30000"/>
            </a:srgbClr>
          </a:solidFill>
        </p:spPr>
      </p:sp>
      <p:sp>
        <p:nvSpPr>
          <p:cNvPr id="17" name="Object 16"/>
          <p:cNvSpPr/>
          <p:nvPr/>
        </p:nvSpPr>
        <p:spPr>
          <a:xfrm>
            <a:off x="6475381" y="4292469"/>
            <a:ext cx="5551687" cy="305617"/>
          </a:xfrm>
          <a:prstGeom prst="rect">
            <a:avLst/>
          </a:prstGeom>
          <a:noFill/>
        </p:spPr>
        <p:txBody>
          <a:bodyPr wrap="square" rtlCol="0" anchor="t" bIns="0" lIns="0" rIns="0" tIns="0"/>
          <a:lstStyle/>
          <a:p>
            <a:pPr algn="l">
              <a:lnSpc>
                <a:spcPts val="2408"/>
              </a:lnSpc>
              <a:buNone/>
            </a:pPr>
            <a:r>
              <a:rPr lang="en-US" b="1" sz="1785" spc="179" kern="0" dirty="0" smtClean="0">
                <a:solidFill>
                  <a:srgbClr val="ffffff"/>
                </a:solidFill>
                <a:latin typeface="Roboto" pitchFamily="34" charset="0"/>
                <a:ea typeface="Roboto" pitchFamily="34" charset="-122"/>
                <a:cs typeface="Roboto" pitchFamily="34" charset="-120"/>
              </a:rPr>
              <a:t>RESTAURANT DISPLAY</a:t>
            </a:r>
            <a:endParaRPr lang="en-US" dirty="0"/>
          </a:p>
        </p:txBody>
      </p:sp>
      <p:sp>
        <p:nvSpPr>
          <p:cNvPr id="18" name="Object 17"/>
          <p:cNvSpPr/>
          <p:nvPr/>
        </p:nvSpPr>
        <p:spPr>
          <a:xfrm>
            <a:off x="6475381" y="4724707"/>
            <a:ext cx="5551687" cy="632064"/>
          </a:xfrm>
          <a:prstGeom prst="rect">
            <a:avLst/>
          </a:prstGeom>
          <a:noFill/>
        </p:spPr>
        <p:txBody>
          <a:bodyPr wrap="square" rtlCol="0" anchor="t" bIns="0" lIns="0" rIns="0" tIns="0"/>
          <a:lstStyle/>
          <a:p>
            <a:pPr algn="l">
              <a:lnSpc>
                <a:spcPts val="2489"/>
              </a:lnSpc>
              <a:spcBef>
                <a:spcPts val="978"/>
              </a:spcBef>
              <a:buNone/>
            </a:pPr>
            <a:r>
              <a:rPr lang="en-US" sz="1594" spc="48" kern="0" dirty="0" smtClean="0">
                <a:solidFill>
                  <a:srgbClr val="ffffff">
                    <a:alpha val="80000"/>
                  </a:srgbClr>
                </a:solidFill>
                <a:latin typeface="Roboto" pitchFamily="34" charset="0"/>
                <a:ea typeface="Roboto" pitchFamily="34" charset="-122"/>
                <a:cs typeface="Roboto" pitchFamily="34" charset="-120"/>
              </a:rPr>
              <a:t>Displayed restaurant details, including phone number, address, availability, and travel time.</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11627"/>
        </a:solidFill>
        <a:effectLst/>
      </p:bgPr>
    </p:bg>
    <p:spTree>
      <p:nvGrpSpPr>
        <p:cNvPr id="1" name=""/>
        <p:cNvGrpSpPr/>
        <p:nvPr/>
      </p:nvGrpSpPr>
      <p:grpSpPr>
        <a:xfrm>
          <a:off x="0" y="0"/>
          <a:ext cx="0" cy="0"/>
          <a:chOff x="0" y="0"/>
          <a:chExt cx="0" cy="0"/>
        </a:xfrm>
      </p:grpSpPr>
      <p:pic>
        <p:nvPicPr>
          <p:cNvPr id="2" name="Object 1"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rtlCol="0" anchor="t" bIns="0" lIns="0" rIns="0" tIns="0"/>
          <a:lstStyle/>
          <a:p>
            <a:pPr algn="l">
              <a:lnSpc>
                <a:spcPts val="3994"/>
              </a:lnSpc>
              <a:buNone/>
            </a:pPr>
            <a:r>
              <a:rPr lang="en-US" sz="3750" dirty="0" smtClean="0">
                <a:solidFill>
                  <a:srgbClr val="ffffff"/>
                </a:solidFill>
                <a:latin typeface="Playfair Display" pitchFamily="34" charset="0"/>
                <a:ea typeface="Playfair Display" pitchFamily="34" charset="-122"/>
                <a:cs typeface="Playfair Display" pitchFamily="34" charset="-120"/>
              </a:rPr>
              <a:t>Backend Development</a:t>
            </a:r>
            <a:endParaRPr lang="en-US" dirty="0"/>
          </a:p>
        </p:txBody>
      </p:sp>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866433"/>
            <a:ext cx="7760934" cy="990352"/>
          </a:xfrm>
          <a:prstGeom prst="rect">
            <a:avLst/>
          </a:prstGeom>
        </p:spPr>
      </p:pic>
      <p:sp>
        <p:nvSpPr>
          <p:cNvPr id="5" name="Object 4"/>
          <p:cNvSpPr/>
          <p:nvPr/>
        </p:nvSpPr>
        <p:spPr>
          <a:xfrm>
            <a:off x="666583" y="2213414"/>
            <a:ext cx="7429473" cy="287762"/>
          </a:xfrm>
          <a:prstGeom prst="rect">
            <a:avLst/>
          </a:prstGeom>
          <a:noFill/>
        </p:spPr>
        <p:txBody>
          <a:bodyPr wrap="square" rtlCol="0" anchor="ctr" bIns="0" lIns="0" rIns="0" tIns="0"/>
          <a:lstStyle/>
          <a:p>
            <a:pPr algn="l">
              <a:lnSpc>
                <a:spcPts val="2267"/>
              </a:lnSpc>
              <a:buNone/>
            </a:pPr>
            <a:r>
              <a:rPr lang="en-US" b="1" sz="1680" spc="168" kern="0" dirty="0" smtClean="0">
                <a:solidFill>
                  <a:srgbClr val="ffffff"/>
                </a:solidFill>
                <a:latin typeface="Roboto" pitchFamily="34" charset="0"/>
                <a:ea typeface="Roboto" pitchFamily="34" charset="-122"/>
                <a:cs typeface="Roboto" pitchFamily="34" charset="-120"/>
              </a:rPr>
              <a:t>REAL-TIME RESTAURANT AVAILABILITY</a:t>
            </a:r>
            <a:endParaRPr lang="en-US" dirty="0"/>
          </a:p>
        </p:txBody>
      </p:sp>
      <p:pic>
        <p:nvPicPr>
          <p:cNvPr id="6" name="Object 5"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2947251"/>
            <a:ext cx="4275656" cy="990352"/>
          </a:xfrm>
          <a:prstGeom prst="rect">
            <a:avLst/>
          </a:prstGeom>
        </p:spPr>
      </p:pic>
      <p:sp>
        <p:nvSpPr>
          <p:cNvPr id="7" name="Object 6"/>
          <p:cNvSpPr/>
          <p:nvPr/>
        </p:nvSpPr>
        <p:spPr>
          <a:xfrm>
            <a:off x="666583" y="3294231"/>
            <a:ext cx="3860485" cy="287762"/>
          </a:xfrm>
          <a:prstGeom prst="rect">
            <a:avLst/>
          </a:prstGeom>
          <a:noFill/>
        </p:spPr>
        <p:txBody>
          <a:bodyPr wrap="square" rtlCol="0" anchor="ctr" bIns="0" lIns="0" rIns="0" tIns="0"/>
          <a:lstStyle/>
          <a:p>
            <a:pPr algn="l">
              <a:lnSpc>
                <a:spcPts val="2267"/>
              </a:lnSpc>
              <a:buNone/>
            </a:pPr>
            <a:r>
              <a:rPr lang="en-US" b="1" sz="1680" spc="168" kern="0" dirty="0" smtClean="0">
                <a:solidFill>
                  <a:srgbClr val="ffffff"/>
                </a:solidFill>
                <a:latin typeface="Roboto" pitchFamily="34" charset="0"/>
                <a:ea typeface="Roboto" pitchFamily="34" charset="-122"/>
                <a:cs typeface="Roboto" pitchFamily="34" charset="-120"/>
              </a:rPr>
              <a:t>DYNAMIC FILTERING</a:t>
            </a:r>
            <a:endParaRPr lang="en-US" dirty="0"/>
          </a:p>
        </p:txBody>
      </p:sp>
      <p:pic>
        <p:nvPicPr>
          <p:cNvPr id="8" name="Object 7"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131" y="4028068"/>
            <a:ext cx="9151237" cy="990352"/>
          </a:xfrm>
          <a:prstGeom prst="rect">
            <a:avLst/>
          </a:prstGeom>
        </p:spPr>
      </p:pic>
      <p:sp>
        <p:nvSpPr>
          <p:cNvPr id="9" name="Object 8"/>
          <p:cNvSpPr/>
          <p:nvPr/>
        </p:nvSpPr>
        <p:spPr>
          <a:xfrm>
            <a:off x="666583" y="4375048"/>
            <a:ext cx="8857166" cy="287762"/>
          </a:xfrm>
          <a:prstGeom prst="rect">
            <a:avLst/>
          </a:prstGeom>
          <a:noFill/>
        </p:spPr>
        <p:txBody>
          <a:bodyPr wrap="square" rtlCol="0" anchor="ctr" bIns="0" lIns="0" rIns="0" tIns="0"/>
          <a:lstStyle/>
          <a:p>
            <a:pPr algn="l">
              <a:lnSpc>
                <a:spcPts val="2267"/>
              </a:lnSpc>
              <a:buNone/>
            </a:pPr>
            <a:r>
              <a:rPr lang="en-US" b="1" sz="1680" spc="168" kern="0" dirty="0" smtClean="0">
                <a:solidFill>
                  <a:srgbClr val="ffffff"/>
                </a:solidFill>
                <a:latin typeface="Roboto" pitchFamily="34" charset="0"/>
                <a:ea typeface="Roboto" pitchFamily="34" charset="-122"/>
                <a:cs typeface="Roboto" pitchFamily="34" charset="-120"/>
              </a:rPr>
              <a:t>EXTERNAL PLATFORM INTEGRATION</a:t>
            </a:r>
            <a:endParaRPr lang="en-US" dirty="0"/>
          </a:p>
        </p:txBody>
      </p:sp>
      <p:pic>
        <p:nvPicPr>
          <p:cNvPr id="10" name="Object 9"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131" y="5108886"/>
            <a:ext cx="11236690" cy="990352"/>
          </a:xfrm>
          <a:prstGeom prst="rect">
            <a:avLst/>
          </a:prstGeom>
        </p:spPr>
      </p:pic>
      <p:sp>
        <p:nvSpPr>
          <p:cNvPr id="11" name="Object 10"/>
          <p:cNvSpPr/>
          <p:nvPr/>
        </p:nvSpPr>
        <p:spPr>
          <a:xfrm>
            <a:off x="666583" y="5455865"/>
            <a:ext cx="10951012" cy="287762"/>
          </a:xfrm>
          <a:prstGeom prst="rect">
            <a:avLst/>
          </a:prstGeom>
          <a:noFill/>
        </p:spPr>
        <p:txBody>
          <a:bodyPr wrap="square" rtlCol="0" anchor="ctr" bIns="0" lIns="0" rIns="0" tIns="0"/>
          <a:lstStyle/>
          <a:p>
            <a:pPr algn="l">
              <a:lnSpc>
                <a:spcPts val="2267"/>
              </a:lnSpc>
              <a:buNone/>
            </a:pPr>
            <a:r>
              <a:rPr lang="en-US" b="1" sz="1680" spc="168" kern="0" dirty="0" smtClean="0">
                <a:solidFill>
                  <a:srgbClr val="ffffff"/>
                </a:solidFill>
                <a:latin typeface="Roboto" pitchFamily="34" charset="0"/>
                <a:ea typeface="Roboto" pitchFamily="34" charset="-122"/>
                <a:cs typeface="Roboto" pitchFamily="34" charset="-120"/>
              </a:rPr>
              <a:t>DATA ACCURACY</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11627"/>
        </a:solidFill>
        <a:effectLst/>
      </p:bgPr>
    </p:bg>
    <p:spTree>
      <p:nvGrpSpPr>
        <p:cNvPr id="1" name=""/>
        <p:cNvGrpSpPr/>
        <p:nvPr/>
      </p:nvGrpSpPr>
      <p:grpSpPr>
        <a:xfrm>
          <a:off x="0" y="0"/>
          <a:ext cx="0" cy="0"/>
          <a:chOff x="0" y="0"/>
          <a:chExt cx="0" cy="0"/>
        </a:xfrm>
      </p:grpSpPr>
      <p:pic>
        <p:nvPicPr>
          <p:cNvPr id="2" name="Object 1"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rtlCol="0" anchor="t" bIns="0" lIns="0" rIns="0" tIns="0"/>
          <a:lstStyle/>
          <a:p>
            <a:pPr algn="l">
              <a:lnSpc>
                <a:spcPts val="3994"/>
              </a:lnSpc>
              <a:buNone/>
            </a:pPr>
            <a:r>
              <a:rPr lang="en-US" sz="3750" dirty="0" smtClean="0">
                <a:solidFill>
                  <a:srgbClr val="ffffff"/>
                </a:solidFill>
                <a:latin typeface="Playfair Display" pitchFamily="34" charset="0"/>
                <a:ea typeface="Playfair Display" pitchFamily="34" charset="-122"/>
                <a:cs typeface="Playfair Display" pitchFamily="34" charset="-120"/>
              </a:rPr>
              <a:t>Sample Work</a:t>
            </a:r>
            <a:endParaRPr lang="en-US" dirty="0"/>
          </a:p>
        </p:txBody>
      </p:sp>
      <p:sp>
        <p:nvSpPr>
          <p:cNvPr id="4" name="Object 3"/>
          <p:cNvSpPr/>
          <p:nvPr/>
        </p:nvSpPr>
        <p:spPr>
          <a:xfrm>
            <a:off x="476131" y="1580755"/>
            <a:ext cx="3618595" cy="3428143"/>
          </a:xfrm>
          <a:prstGeom prst="rect">
            <a:avLst/>
          </a:prstGeom>
          <a:solidFill>
            <a:srgbClr val="f6f6f6"/>
          </a:solidFill>
        </p:spPr>
      </p:sp>
      <p:pic>
        <p:nvPicPr>
          <p:cNvPr id="5" name="Object 4" descr="">    </p:cNvPr>
          <p:cNvPicPr>
            <a:picLocks noChangeAspect="1"/>
          </p:cNvPicPr>
          <p:nvPr/>
        </p:nvPicPr>
        <p:blipFill>
          <a:blip r:embed="rId3"/>
          <a:srcRect l="12192" r="12192" t="0" b="0"/>
          <a:stretch/>
        </p:blipFill>
        <p:spPr>
          <a:xfrm>
            <a:off x="476131" y="1580755"/>
            <a:ext cx="3618595" cy="3428143"/>
          </a:xfrm>
          <a:prstGeom prst="rect">
            <a:avLst/>
          </a:prstGeom>
        </p:spPr>
      </p:pic>
      <p:sp>
        <p:nvSpPr>
          <p:cNvPr id="6" name="Object 5"/>
          <p:cNvSpPr/>
          <p:nvPr/>
        </p:nvSpPr>
        <p:spPr>
          <a:xfrm>
            <a:off x="295201" y="5150695"/>
            <a:ext cx="3980455"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solidFill>
                <a:latin typeface="Roboto" pitchFamily="34" charset="0"/>
                <a:ea typeface="Roboto" pitchFamily="34" charset="-122"/>
                <a:cs typeface="Roboto" pitchFamily="34" charset="-120"/>
              </a:rPr>
              <a:t>LANDING PAGE</a:t>
            </a:r>
            <a:endParaRPr lang="en-US" dirty="0"/>
          </a:p>
        </p:txBody>
      </p:sp>
      <p:sp>
        <p:nvSpPr>
          <p:cNvPr id="7" name="Object 6"/>
          <p:cNvSpPr/>
          <p:nvPr/>
        </p:nvSpPr>
        <p:spPr>
          <a:xfrm>
            <a:off x="295201" y="5436820"/>
            <a:ext cx="3980455" cy="1011183"/>
          </a:xfrm>
          <a:prstGeom prst="rect">
            <a:avLst/>
          </a:prstGeom>
          <a:noFill/>
        </p:spPr>
        <p:txBody>
          <a:bodyPr wrap="square" rtlCol="0" anchor="t" bIns="0" lIns="0" rIns="0" tIns="0"/>
          <a:lstStyle/>
          <a:p>
            <a:pPr algn="ctr">
              <a:lnSpc>
                <a:spcPts val="1991"/>
              </a:lnSpc>
              <a:spcBef>
                <a:spcPts val="543"/>
              </a:spcBef>
              <a:buNone/>
            </a:pPr>
            <a:r>
              <a:rPr lang="en-US" sz="1275" spc="38" kern="0" dirty="0" smtClean="0">
                <a:solidFill>
                  <a:srgbClr val="ffffff">
                    <a:alpha val="80000"/>
                  </a:srgbClr>
                </a:solidFill>
                <a:latin typeface="Roboto" pitchFamily="34" charset="0"/>
                <a:ea typeface="Roboto" pitchFamily="34" charset="-122"/>
                <a:cs typeface="Roboto" pitchFamily="34" charset="-120"/>
              </a:rPr>
              <a:t>The app's landing page showcases the search functionality, allowing users to input their location, seating preferences, and walking time range.</a:t>
            </a:r>
            <a:endParaRPr lang="en-US" dirty="0"/>
          </a:p>
        </p:txBody>
      </p:sp>
      <p:sp>
        <p:nvSpPr>
          <p:cNvPr id="8" name="Object 7"/>
          <p:cNvSpPr/>
          <p:nvPr/>
        </p:nvSpPr>
        <p:spPr>
          <a:xfrm>
            <a:off x="4285178" y="1580755"/>
            <a:ext cx="3618595" cy="3428143"/>
          </a:xfrm>
          <a:prstGeom prst="rect">
            <a:avLst/>
          </a:prstGeom>
          <a:solidFill>
            <a:srgbClr val="f4f4f4"/>
          </a:solidFill>
        </p:spPr>
      </p:sp>
      <p:pic>
        <p:nvPicPr>
          <p:cNvPr id="9" name="Object 8" descr="">    </p:cNvPr>
          <p:cNvPicPr>
            <a:picLocks noChangeAspect="1"/>
          </p:cNvPicPr>
          <p:nvPr/>
        </p:nvPicPr>
        <p:blipFill>
          <a:blip r:embed="rId4"/>
          <a:srcRect l="1273" r="22529" t="0" b="0"/>
          <a:stretch/>
        </p:blipFill>
        <p:spPr>
          <a:xfrm>
            <a:off x="4285178" y="1580755"/>
            <a:ext cx="3618595" cy="3428143"/>
          </a:xfrm>
          <a:prstGeom prst="rect">
            <a:avLst/>
          </a:prstGeom>
        </p:spPr>
      </p:pic>
      <p:sp>
        <p:nvSpPr>
          <p:cNvPr id="10" name="Object 9"/>
          <p:cNvSpPr/>
          <p:nvPr/>
        </p:nvSpPr>
        <p:spPr>
          <a:xfrm>
            <a:off x="4104249" y="5150695"/>
            <a:ext cx="3980455"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solidFill>
                <a:latin typeface="Roboto" pitchFamily="34" charset="0"/>
                <a:ea typeface="Roboto" pitchFamily="34" charset="-122"/>
                <a:cs typeface="Roboto" pitchFamily="34" charset="-120"/>
              </a:rPr>
              <a:t>SEARCH RESULTS</a:t>
            </a:r>
            <a:endParaRPr lang="en-US" dirty="0"/>
          </a:p>
        </p:txBody>
      </p:sp>
      <p:sp>
        <p:nvSpPr>
          <p:cNvPr id="11" name="Object 10"/>
          <p:cNvSpPr/>
          <p:nvPr/>
        </p:nvSpPr>
        <p:spPr>
          <a:xfrm>
            <a:off x="4104249" y="5436820"/>
            <a:ext cx="3980455" cy="1011183"/>
          </a:xfrm>
          <a:prstGeom prst="rect">
            <a:avLst/>
          </a:prstGeom>
          <a:noFill/>
        </p:spPr>
        <p:txBody>
          <a:bodyPr wrap="square" rtlCol="0" anchor="t" bIns="0" lIns="0" rIns="0" tIns="0"/>
          <a:lstStyle/>
          <a:p>
            <a:pPr algn="ctr">
              <a:lnSpc>
                <a:spcPts val="1991"/>
              </a:lnSpc>
              <a:spcBef>
                <a:spcPts val="543"/>
              </a:spcBef>
              <a:buNone/>
            </a:pPr>
            <a:r>
              <a:rPr lang="en-US" sz="1275" spc="38" kern="0" dirty="0" smtClean="0">
                <a:solidFill>
                  <a:srgbClr val="ffffff">
                    <a:alpha val="80000"/>
                  </a:srgbClr>
                </a:solidFill>
                <a:latin typeface="Roboto" pitchFamily="34" charset="0"/>
                <a:ea typeface="Roboto" pitchFamily="34" charset="-122"/>
                <a:cs typeface="Roboto" pitchFamily="34" charset="-120"/>
              </a:rPr>
              <a:t>The app displays the top three recommended restaurants based on the user's preferences, along with the option to view more alternatives.</a:t>
            </a:r>
            <a:endParaRPr lang="en-US" dirty="0"/>
          </a:p>
        </p:txBody>
      </p:sp>
      <p:sp>
        <p:nvSpPr>
          <p:cNvPr id="12" name="Object 11"/>
          <p:cNvSpPr/>
          <p:nvPr/>
        </p:nvSpPr>
        <p:spPr>
          <a:xfrm>
            <a:off x="8094226" y="1580755"/>
            <a:ext cx="3618595" cy="3428143"/>
          </a:xfrm>
          <a:prstGeom prst="rect">
            <a:avLst/>
          </a:prstGeom>
          <a:solidFill>
            <a:srgbClr val="2896bb"/>
          </a:solidFill>
        </p:spPr>
      </p:sp>
      <p:pic>
        <p:nvPicPr>
          <p:cNvPr id="13" name="Object 12" descr="">    </p:cNvPr>
          <p:cNvPicPr>
            <a:picLocks noChangeAspect="1"/>
          </p:cNvPicPr>
          <p:nvPr/>
        </p:nvPicPr>
        <p:blipFill>
          <a:blip r:embed="rId5"/>
          <a:srcRect l="25265" r="25265" t="10171" b="10171"/>
          <a:stretch/>
        </p:blipFill>
        <p:spPr>
          <a:xfrm>
            <a:off x="8094226" y="1580755"/>
            <a:ext cx="3618595" cy="3428143"/>
          </a:xfrm>
          <a:prstGeom prst="rect">
            <a:avLst/>
          </a:prstGeom>
        </p:spPr>
      </p:pic>
      <p:sp>
        <p:nvSpPr>
          <p:cNvPr id="14" name="Object 13"/>
          <p:cNvSpPr/>
          <p:nvPr/>
        </p:nvSpPr>
        <p:spPr>
          <a:xfrm>
            <a:off x="7913296" y="5150695"/>
            <a:ext cx="3980455"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solidFill>
                <a:latin typeface="Roboto" pitchFamily="34" charset="0"/>
                <a:ea typeface="Roboto" pitchFamily="34" charset="-122"/>
                <a:cs typeface="Roboto" pitchFamily="34" charset="-120"/>
              </a:rPr>
              <a:t>RESTAURANT DETAILS</a:t>
            </a:r>
            <a:endParaRPr lang="en-US" dirty="0"/>
          </a:p>
        </p:txBody>
      </p:sp>
      <p:sp>
        <p:nvSpPr>
          <p:cNvPr id="15" name="Object 14"/>
          <p:cNvSpPr/>
          <p:nvPr/>
        </p:nvSpPr>
        <p:spPr>
          <a:xfrm>
            <a:off x="7913296" y="5436820"/>
            <a:ext cx="3980455" cy="1011183"/>
          </a:xfrm>
          <a:prstGeom prst="rect">
            <a:avLst/>
          </a:prstGeom>
          <a:noFill/>
        </p:spPr>
        <p:txBody>
          <a:bodyPr wrap="square" rtlCol="0" anchor="t" bIns="0" lIns="0" rIns="0" tIns="0"/>
          <a:lstStyle/>
          <a:p>
            <a:pPr algn="ctr">
              <a:lnSpc>
                <a:spcPts val="1991"/>
              </a:lnSpc>
              <a:spcBef>
                <a:spcPts val="543"/>
              </a:spcBef>
              <a:buNone/>
            </a:pPr>
            <a:r>
              <a:rPr lang="en-US" sz="1275" spc="38" kern="0" dirty="0" smtClean="0">
                <a:solidFill>
                  <a:srgbClr val="ffffff">
                    <a:alpha val="80000"/>
                  </a:srgbClr>
                </a:solidFill>
                <a:latin typeface="Roboto" pitchFamily="34" charset="0"/>
                <a:ea typeface="Roboto" pitchFamily="34" charset="-122"/>
                <a:cs typeface="Roboto" pitchFamily="34" charset="-120"/>
              </a:rPr>
              <a:t>Detailed information about each restaurant, including phone number, address, availability, and travel time, is presented to help users make informed decisions.</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Slide 1</vt:lpstr>
      <vt:lpstr>Slide 2</vt:lpstr>
      <vt:lpstr>Slide 3</vt:lpstr>
      <vt:lpstr>Slide 4</vt:lpstr>
      <vt:lpstr>Slide 5</vt:lpstr>
      <vt:lpstr>Slide 6</vt:lpstr>
      <vt:lpstr>Slide 7</vt:lpstr>
      <vt:lpstr>Slide 8</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Booth Finder (1)</dc:title>
  <dc:subject>Booth Finder (1)</dc:subject>
  <dc:creator>Ramon Rubio</dc:creator>
  <cp:lastModifiedBy>Ramon Rubio</cp:lastModifiedBy>
  <cp:revision>1</cp:revision>
  <dcterms:created xsi:type="dcterms:W3CDTF">2024-12-02T03:11:55.419Z</dcterms:created>
  <dcterms:modified xsi:type="dcterms:W3CDTF">2024-12-02T03:11:55.419Z</dcterms:modified>
</cp:coreProperties>
</file>